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6" r:id="rId2"/>
    <p:sldId id="283" r:id="rId3"/>
    <p:sldId id="292" r:id="rId4"/>
    <p:sldId id="273" r:id="rId5"/>
    <p:sldId id="285" r:id="rId6"/>
    <p:sldId id="286" r:id="rId7"/>
    <p:sldId id="287" r:id="rId8"/>
    <p:sldId id="294" r:id="rId9"/>
    <p:sldId id="298" r:id="rId10"/>
    <p:sldId id="288" r:id="rId11"/>
    <p:sldId id="290" r:id="rId12"/>
    <p:sldId id="289" r:id="rId13"/>
    <p:sldId id="291" r:id="rId14"/>
    <p:sldId id="299" r:id="rId15"/>
    <p:sldId id="297" r:id="rId16"/>
    <p:sldId id="284" r:id="rId17"/>
  </p:sldIdLst>
  <p:sldSz cx="9906000" cy="6858000" type="A4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988">
          <p15:clr>
            <a:srgbClr val="A4A3A4"/>
          </p15:clr>
        </p15:guide>
        <p15:guide id="3" pos="262">
          <p15:clr>
            <a:srgbClr val="A4A3A4"/>
          </p15:clr>
        </p15:guide>
        <p15:guide id="4" pos="60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006600"/>
    <a:srgbClr val="FFCC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1" autoAdjust="0"/>
    <p:restoredTop sz="94660"/>
  </p:normalViewPr>
  <p:slideViewPr>
    <p:cSldViewPr showGuides="1">
      <p:cViewPr varScale="1">
        <p:scale>
          <a:sx n="116" d="100"/>
          <a:sy n="116" d="100"/>
        </p:scale>
        <p:origin x="1170" y="108"/>
      </p:cViewPr>
      <p:guideLst>
        <p:guide orient="horz" pos="2205"/>
        <p:guide pos="988"/>
        <p:guide pos="262"/>
        <p:guide pos="602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0A05F-27A1-49DD-986F-30FF8AD4F6BC}" type="datetimeFigureOut">
              <a:rPr lang="ko-KR" altLang="en-US" smtClean="0"/>
              <a:t>2024-07-21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51B68-4350-4698-A5A6-4CE7F91324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12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549275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5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0" y="549275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776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37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297529" y="115393"/>
            <a:ext cx="1104155" cy="2168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 lIns="77632" tIns="38812" rIns="77632" bIns="38812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LGE Internal Use Only</a:t>
            </a:r>
          </a:p>
        </p:txBody>
      </p:sp>
      <p:pic>
        <p:nvPicPr>
          <p:cNvPr id="14" name="Picture 11" descr="D:\조직문화\로고\LGE_CI_LOGO\누끼 컷\LGE_Logo_3D_Tagline(W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915" y="6153011"/>
            <a:ext cx="900319" cy="45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1883036" y="1412776"/>
            <a:ext cx="613993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413" tIns="0" rIns="76413" bIns="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/>
            <a:r>
              <a:rPr lang="en-US" altLang="ko-KR" sz="3600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Open-source </a:t>
            </a:r>
            <a:r>
              <a:rPr lang="ko-KR" altLang="en-US" sz="360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활용 </a:t>
            </a:r>
            <a:endParaRPr lang="en-US" altLang="ko-KR" sz="3600" dirty="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 eaLnBrk="1" hangingPunct="1"/>
            <a:r>
              <a:rPr lang="en-US" altLang="ko-KR" sz="3600" dirty="0" smtClean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Object </a:t>
            </a:r>
            <a:r>
              <a:rPr lang="en-US" altLang="ko-KR" sz="3600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Detection Labeling </a:t>
            </a:r>
            <a:r>
              <a:rPr lang="ko-KR" altLang="en-US" sz="360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자동화</a:t>
            </a:r>
            <a:endParaRPr lang="ko-KR" altLang="en-US" sz="3600" dirty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4186919" y="5696685"/>
            <a:ext cx="1532158" cy="32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632" tIns="38812" rIns="77632" bIns="38812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/>
            <a:r>
              <a:rPr lang="en-US" altLang="ko-KR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2024</a:t>
            </a:r>
            <a:r>
              <a:rPr lang="ko-KR" altLang="en-US" sz="16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년 </a:t>
            </a:r>
            <a:r>
              <a:rPr lang="en-US" altLang="ko-KR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07</a:t>
            </a:r>
            <a:r>
              <a:rPr lang="ko-KR" altLang="en-US" sz="16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월 </a:t>
            </a:r>
            <a:r>
              <a:rPr lang="en-US" altLang="ko-KR" sz="16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25</a:t>
            </a:r>
            <a:r>
              <a:rPr lang="ko-KR" altLang="en-US" sz="16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일</a:t>
            </a:r>
            <a:endParaRPr lang="ko-KR" altLang="en-US" sz="16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4297534" y="5984717"/>
            <a:ext cx="1310942" cy="44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632" tIns="38812" rIns="77632" bIns="38812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/>
            <a:r>
              <a:rPr lang="ko-KR" altLang="en-US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제조</a:t>
            </a:r>
            <a:r>
              <a:rPr lang="en-US" altLang="ko-KR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/</a:t>
            </a:r>
            <a:r>
              <a:rPr lang="ko-KR" altLang="en-US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개발</a:t>
            </a:r>
            <a:r>
              <a:rPr lang="en-US" altLang="ko-KR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DX</a:t>
            </a:r>
            <a:r>
              <a:rPr lang="ko-KR" altLang="en-US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기술팀</a:t>
            </a:r>
            <a:endParaRPr lang="en-US" altLang="ko-KR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  <a:p>
            <a:pPr algn="ctr" eaLnBrk="1" hangingPunct="1"/>
            <a:r>
              <a:rPr lang="ko-KR" altLang="en-US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강현모 인턴사원</a:t>
            </a:r>
            <a:endParaRPr lang="ko-KR" altLang="en-US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520952" y="3390325"/>
            <a:ext cx="675305" cy="293826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37537" tIns="38812" rIns="137537" bIns="38812" anchor="ctr">
            <a:spAutoFit/>
          </a:bodyPr>
          <a:lstStyle>
            <a:lvl1pPr marL="177800" indent="-1778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eaLnBrk="1" hangingPunct="1">
              <a:spcBef>
                <a:spcPct val="30000"/>
              </a:spcBef>
            </a:pPr>
            <a:r>
              <a:rPr lang="ko-KR" altLang="en-US" sz="1400" u="sng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목  차</a:t>
            </a: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4440620" y="3684151"/>
            <a:ext cx="835970" cy="2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0561" tIns="30561" rIns="30561" bIns="30561">
            <a:spAutoFit/>
          </a:bodyPr>
          <a:lstStyle>
            <a:defPPr>
              <a:defRPr lang="ko-KR"/>
            </a:defPPr>
            <a:lvl1pPr marL="182563" indent="-182563">
              <a:defRPr kumimoji="1" sz="1300" b="1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  <a:lvl2pPr marL="742950" indent="-285750" eaLnBrk="0" hangingPunct="0">
              <a:defRPr kumimoji="1" sz="1200" b="1">
                <a:latin typeface="Arial" charset="0"/>
                <a:ea typeface="Dotum" pitchFamily="50" charset="-127"/>
              </a:defRPr>
            </a:lvl2pPr>
            <a:lvl3pPr marL="1143000" indent="-228600" eaLnBrk="0" hangingPunct="0">
              <a:defRPr kumimoji="1" sz="1200" b="1">
                <a:latin typeface="Arial" charset="0"/>
                <a:ea typeface="Dotum" pitchFamily="50" charset="-127"/>
              </a:defRPr>
            </a:lvl3pPr>
            <a:lvl4pPr marL="1600200" indent="-228600" eaLnBrk="0" hangingPunct="0">
              <a:defRPr kumimoji="1" sz="1200" b="1">
                <a:latin typeface="Arial" charset="0"/>
                <a:ea typeface="Dotum" pitchFamily="50" charset="-127"/>
              </a:defRPr>
            </a:lvl4pPr>
            <a:lvl5pPr marL="2057400" indent="-228600" eaLnBrk="0" hangingPunct="0">
              <a:defRPr kumimoji="1" sz="1200" b="1">
                <a:latin typeface="Arial" charset="0"/>
                <a:ea typeface="Dotum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9pPr>
          </a:lstStyle>
          <a:p>
            <a:r>
              <a:rPr lang="en-US" altLang="ko-KR" dirty="0"/>
              <a:t>1. </a:t>
            </a:r>
            <a:r>
              <a:rPr lang="ko-KR" altLang="en-US" smtClean="0"/>
              <a:t>과제 개요</a:t>
            </a:r>
            <a:endParaRPr lang="ko-KR" altLang="en-US" dirty="0"/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4440620" y="3959039"/>
            <a:ext cx="835970" cy="2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0561" tIns="30561" rIns="30561" bIns="30561">
            <a:spAutoFit/>
          </a:bodyPr>
          <a:lstStyle>
            <a:defPPr>
              <a:defRPr lang="ko-KR"/>
            </a:defPPr>
            <a:lvl1pPr marL="182563" indent="-182563">
              <a:defRPr kumimoji="1" sz="1300" b="1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  <a:lvl2pPr marL="742950" indent="-285750" eaLnBrk="0" hangingPunct="0">
              <a:defRPr kumimoji="1" sz="1200" b="1">
                <a:latin typeface="Arial" charset="0"/>
                <a:ea typeface="Dotum" pitchFamily="50" charset="-127"/>
              </a:defRPr>
            </a:lvl2pPr>
            <a:lvl3pPr marL="1143000" indent="-228600" eaLnBrk="0" hangingPunct="0">
              <a:defRPr kumimoji="1" sz="1200" b="1">
                <a:latin typeface="Arial" charset="0"/>
                <a:ea typeface="Dotum" pitchFamily="50" charset="-127"/>
              </a:defRPr>
            </a:lvl3pPr>
            <a:lvl4pPr marL="1600200" indent="-228600" eaLnBrk="0" hangingPunct="0">
              <a:defRPr kumimoji="1" sz="1200" b="1">
                <a:latin typeface="Arial" charset="0"/>
                <a:ea typeface="Dotum" pitchFamily="50" charset="-127"/>
              </a:defRPr>
            </a:lvl4pPr>
            <a:lvl5pPr marL="2057400" indent="-228600" eaLnBrk="0" hangingPunct="0">
              <a:defRPr kumimoji="1" sz="1200" b="1">
                <a:latin typeface="Arial" charset="0"/>
                <a:ea typeface="Dotum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9pPr>
          </a:lstStyle>
          <a:p>
            <a:r>
              <a:rPr lang="en-US" altLang="ko-KR" dirty="0"/>
              <a:t>2. </a:t>
            </a:r>
            <a:r>
              <a:rPr lang="ko-KR" altLang="en-US" smtClean="0"/>
              <a:t>검증 방법</a:t>
            </a:r>
            <a:endParaRPr lang="en-US" altLang="ko-KR" dirty="0" smtClean="0"/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4440620" y="4235823"/>
            <a:ext cx="835970" cy="2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0561" tIns="30561" rIns="30561" bIns="30561">
            <a:spAutoFit/>
          </a:bodyPr>
          <a:lstStyle>
            <a:defPPr>
              <a:defRPr lang="ko-KR"/>
            </a:defPPr>
            <a:lvl1pPr marL="182563" indent="-182563">
              <a:defRPr kumimoji="1" sz="1300" b="1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  <a:lvl2pPr marL="742950" indent="-285750" eaLnBrk="0" hangingPunct="0">
              <a:defRPr kumimoji="1" sz="1200" b="1">
                <a:latin typeface="Arial" charset="0"/>
                <a:ea typeface="Dotum" pitchFamily="50" charset="-127"/>
              </a:defRPr>
            </a:lvl2pPr>
            <a:lvl3pPr marL="1143000" indent="-228600" eaLnBrk="0" hangingPunct="0">
              <a:defRPr kumimoji="1" sz="1200" b="1">
                <a:latin typeface="Arial" charset="0"/>
                <a:ea typeface="Dotum" pitchFamily="50" charset="-127"/>
              </a:defRPr>
            </a:lvl3pPr>
            <a:lvl4pPr marL="1600200" indent="-228600" eaLnBrk="0" hangingPunct="0">
              <a:defRPr kumimoji="1" sz="1200" b="1">
                <a:latin typeface="Arial" charset="0"/>
                <a:ea typeface="Dotum" pitchFamily="50" charset="-127"/>
              </a:defRPr>
            </a:lvl4pPr>
            <a:lvl5pPr marL="2057400" indent="-228600" eaLnBrk="0" hangingPunct="0">
              <a:defRPr kumimoji="1" sz="1200" b="1">
                <a:latin typeface="Arial" charset="0"/>
                <a:ea typeface="Dotum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9pPr>
          </a:lstStyle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smtClean="0"/>
              <a:t>실험 결과</a:t>
            </a:r>
            <a:endParaRPr lang="en-US" altLang="ko-KR" dirty="0" smtClean="0"/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4434444" y="4512607"/>
            <a:ext cx="1166188" cy="2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0561" tIns="30561" rIns="30561" bIns="30561">
            <a:spAutoFit/>
          </a:bodyPr>
          <a:lstStyle>
            <a:defPPr>
              <a:defRPr lang="ko-KR"/>
            </a:defPPr>
            <a:lvl1pPr marL="182563" indent="-182563">
              <a:defRPr kumimoji="1" sz="1300" b="1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defRPr>
            </a:lvl1pPr>
            <a:lvl2pPr marL="742950" indent="-285750" eaLnBrk="0" hangingPunct="0">
              <a:defRPr kumimoji="1" sz="1200" b="1">
                <a:latin typeface="Arial" charset="0"/>
                <a:ea typeface="Dotum" pitchFamily="50" charset="-127"/>
              </a:defRPr>
            </a:lvl2pPr>
            <a:lvl3pPr marL="1143000" indent="-228600" eaLnBrk="0" hangingPunct="0">
              <a:defRPr kumimoji="1" sz="1200" b="1">
                <a:latin typeface="Arial" charset="0"/>
                <a:ea typeface="Dotum" pitchFamily="50" charset="-127"/>
              </a:defRPr>
            </a:lvl3pPr>
            <a:lvl4pPr marL="1600200" indent="-228600" eaLnBrk="0" hangingPunct="0">
              <a:defRPr kumimoji="1" sz="1200" b="1">
                <a:latin typeface="Arial" charset="0"/>
                <a:ea typeface="Dotum" pitchFamily="50" charset="-127"/>
              </a:defRPr>
            </a:lvl4pPr>
            <a:lvl5pPr marL="2057400" indent="-228600" eaLnBrk="0" hangingPunct="0">
              <a:defRPr kumimoji="1" sz="1200" b="1">
                <a:latin typeface="Arial" charset="0"/>
                <a:ea typeface="Dotum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latin typeface="Arial" charset="0"/>
                <a:ea typeface="Dotum" pitchFamily="50" charset="-127"/>
              </a:defRPr>
            </a:lvl9pPr>
          </a:lstStyle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smtClean="0"/>
              <a:t>향후 추진 계획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763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실험 결과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9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09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altLang="ko-KR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Trial 2. Unsupervised Anomaly Detection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87" y="1180447"/>
            <a:ext cx="8521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DDAD (</a:t>
            </a:r>
            <a:r>
              <a:rPr lang="en-US" altLang="ko-KR" sz="1200" b="1" dirty="0" err="1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Denoising</a:t>
            </a: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Diffusion Anomaly Detection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Test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데이터에 대한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Inference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결과</a:t>
            </a: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39" y="1856430"/>
            <a:ext cx="1980000" cy="19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39" y="1856430"/>
            <a:ext cx="1980000" cy="19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39" y="1856430"/>
            <a:ext cx="1980000" cy="19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939" y="1856430"/>
            <a:ext cx="1980000" cy="198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939" y="3836430"/>
            <a:ext cx="1980000" cy="198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7939" y="3836430"/>
            <a:ext cx="1980000" cy="198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939" y="3836430"/>
            <a:ext cx="1980000" cy="198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7939" y="3836430"/>
            <a:ext cx="1980000" cy="1980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59692" y="5816296"/>
            <a:ext cx="119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원본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44323" y="5816296"/>
            <a:ext cx="119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Reconstruction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19692" y="5816297"/>
            <a:ext cx="119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GT Mask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99692" y="5816297"/>
            <a:ext cx="119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Anomaly Map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98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실험 결과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10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altLang="ko-KR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Trial 2. Unsupervised Anomaly Detection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87" y="1180447"/>
            <a:ext cx="85216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DDAD (</a:t>
            </a:r>
            <a:r>
              <a:rPr lang="en-US" altLang="ko-KR" sz="1200" b="1" dirty="0" err="1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Denoising</a:t>
            </a: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Diffusion Anomaly Detection)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-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 학습 전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Salient Object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etection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프로세스의 필요성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: Reconstruction</a:t>
            </a:r>
            <a: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Task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에는 고도의 일반화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능력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요구되나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N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oisy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한 배경은 학습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방해 요소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로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작용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: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배경에 대한 정밀하지 않은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R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econstruction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은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nomaly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ap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계산 시 부정확한 결과 초래 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Salient Object Detection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자동화 파이프라인</a:t>
            </a: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" name="오각형 1"/>
          <p:cNvSpPr/>
          <p:nvPr/>
        </p:nvSpPr>
        <p:spPr>
          <a:xfrm>
            <a:off x="2936776" y="3068960"/>
            <a:ext cx="1944216" cy="936104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각형 19"/>
          <p:cNvSpPr/>
          <p:nvPr/>
        </p:nvSpPr>
        <p:spPr>
          <a:xfrm>
            <a:off x="4880992" y="3068960"/>
            <a:ext cx="1944216" cy="936104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각형 25"/>
          <p:cNvSpPr/>
          <p:nvPr/>
        </p:nvSpPr>
        <p:spPr>
          <a:xfrm>
            <a:off x="992560" y="3068960"/>
            <a:ext cx="1944216" cy="936104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7597" y="3213843"/>
            <a:ext cx="156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GroundingDino</a:t>
            </a:r>
            <a:endParaRPr lang="en-US" altLang="ko-KR" sz="1200" b="1" dirty="0" smtClean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/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- Salient Object</a:t>
            </a:r>
            <a:r>
              <a:rPr lang="ko-KR" altLang="en-US" sz="120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BBOX </a:t>
            </a:r>
            <a:r>
              <a:rPr lang="ko-KR" altLang="en-US" sz="120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추출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74187" y="3213845"/>
            <a:ext cx="143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Segment Anything</a:t>
            </a:r>
          </a:p>
          <a:p>
            <a:pPr algn="ctr"/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- Salient Object</a:t>
            </a:r>
            <a:r>
              <a:rPr lang="ko-KR" altLang="en-US" sz="120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Mask</a:t>
            </a:r>
          </a:p>
          <a:p>
            <a:pPr algn="ctr"/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추출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36576" y="3306177"/>
            <a:ext cx="143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원본 이미지 및</a:t>
            </a:r>
            <a:endParaRPr lang="en-US" altLang="ko-KR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2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텍스트 프롬프트</a:t>
            </a:r>
            <a:endParaRPr lang="en-US" altLang="ko-KR" sz="1200" b="1" dirty="0" smtClean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8" name="오각형 37"/>
          <p:cNvSpPr/>
          <p:nvPr/>
        </p:nvSpPr>
        <p:spPr>
          <a:xfrm>
            <a:off x="6825208" y="3068960"/>
            <a:ext cx="1944216" cy="936104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969224" y="3412120"/>
            <a:ext cx="1439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DDAD</a:t>
            </a:r>
            <a:r>
              <a:rPr lang="ko-KR" altLang="en-US" sz="1200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학습 데이터</a:t>
            </a:r>
            <a:endParaRPr lang="ko-KR" altLang="en-US" sz="12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776" y="4079769"/>
            <a:ext cx="144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62" y="4079769"/>
            <a:ext cx="1440000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739" y="4079769"/>
            <a:ext cx="1440000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640" y="4079769"/>
            <a:ext cx="1440000" cy="14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2423" y="5509450"/>
            <a:ext cx="673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 smtClean="0">
                <a:latin typeface="Arial Narrow" panose="020B0606020202030204" pitchFamily="34" charset="0"/>
              </a:rPr>
              <a:t>“A leaf”</a:t>
            </a:r>
            <a:endParaRPr lang="ko-KR" altLang="en-US" sz="1100" i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22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실험 결과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11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/ 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altLang="ko-KR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Trial 2. Unsupervised Anomaly Detection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87" y="1180447"/>
            <a:ext cx="8521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DDAD + Salient </a:t>
            </a: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bject </a:t>
            </a: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etection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적용 결과</a:t>
            </a:r>
            <a:endParaRPr lang="ko-KR" altLang="en-US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939" y="1589455"/>
            <a:ext cx="1980000" cy="198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939" y="3569455"/>
            <a:ext cx="1980000" cy="1980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59692" y="5549321"/>
            <a:ext cx="119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원본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44323" y="5549321"/>
            <a:ext cx="119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Reconstruction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19692" y="5549322"/>
            <a:ext cx="119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GT Mask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99692" y="5549322"/>
            <a:ext cx="119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Anomaly Map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308" y="3569321"/>
            <a:ext cx="1980000" cy="19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77" y="3569321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569" y="3569321"/>
            <a:ext cx="1980000" cy="19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115" y="1594524"/>
            <a:ext cx="1980000" cy="19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677" y="1589187"/>
            <a:ext cx="1980000" cy="19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7201" y="1589187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실험 결과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12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altLang="ko-KR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Trial 2. Unsupervised Anomaly Detection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87" y="1180447"/>
            <a:ext cx="85216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DDAD </a:t>
            </a: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+ Salient Object Detection </a:t>
            </a:r>
            <a:r>
              <a:rPr lang="ko-KR" altLang="en-US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적용 결과</a:t>
            </a:r>
            <a:endParaRPr lang="ko-KR" altLang="en-US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- Test </a:t>
            </a:r>
            <a:r>
              <a:rPr lang="ko-KR" altLang="en-US" sz="1200" dirty="0" err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데이터셋에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대한 평가 지표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: DDAD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Salient Object Detection </a:t>
            </a:r>
            <a:r>
              <a:rPr lang="ko-KR" altLang="en-US" sz="1200" dirty="0" err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테스크를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적용한 결과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IOU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및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DICE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지표에서 각각 약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82%, 68%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성능 향상</a:t>
            </a:r>
            <a:endParaRPr lang="ko-KR" altLang="en-US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831" y="1950411"/>
            <a:ext cx="2658333" cy="1980000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158684"/>
              </p:ext>
            </p:extLst>
          </p:nvPr>
        </p:nvGraphicFramePr>
        <p:xfrm>
          <a:off x="6550550" y="2391771"/>
          <a:ext cx="268261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328"/>
                <a:gridCol w="783145"/>
                <a:gridCol w="783145"/>
              </a:tblGrid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모델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Avg.</a:t>
                      </a:r>
                      <a:r>
                        <a:rPr lang="en-US" altLang="ko-KR" sz="1200" baseline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IOU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Avg.</a:t>
                      </a:r>
                      <a:r>
                        <a:rPr lang="en-US" altLang="ko-KR" sz="1200" baseline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DICE</a:t>
                      </a:r>
                      <a:endParaRPr lang="ko-KR" altLang="en-US" sz="120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4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DDAD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0.100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0.187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5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DDAD + SOD</a:t>
                      </a:r>
                      <a:endParaRPr lang="ko-KR" altLang="en-US" sz="1200" b="1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0.182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0.316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52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∆82%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∆68%</a:t>
                      </a:r>
                      <a:endParaRPr lang="ko-KR" altLang="en-US" sz="120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1950411"/>
            <a:ext cx="2640001" cy="198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72747" y="391554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DDAD</a:t>
            </a:r>
            <a:endParaRPr lang="ko-KR" altLang="en-US" sz="12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2748" y="391554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DDAD + SOD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80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실험 결과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13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altLang="ko-KR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Trial </a:t>
            </a:r>
            <a:r>
              <a:rPr lang="en-US" altLang="ko-KR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3. Ensemble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87" y="1180447"/>
            <a:ext cx="852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GroundingDino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+ DDAD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GroundingDino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Proposal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하는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Box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대해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DDAD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가 출력하는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Anomaly Map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을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Matching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Box Region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내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Avg. Anomaly Score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계산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Post Processing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처리 후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Threshold 0.2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Cut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하여 최종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Label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생성</a:t>
            </a: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547503" y="2132856"/>
            <a:ext cx="8666309" cy="4385300"/>
            <a:chOff x="463155" y="1780004"/>
            <a:chExt cx="8666309" cy="4385300"/>
          </a:xfrm>
        </p:grpSpPr>
        <p:sp>
          <p:nvSpPr>
            <p:cNvPr id="19" name="TextBox 18"/>
            <p:cNvSpPr txBox="1"/>
            <p:nvPr/>
          </p:nvSpPr>
          <p:spPr>
            <a:xfrm>
              <a:off x="856877" y="4660124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Input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40709" y="5703639"/>
              <a:ext cx="1493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Zero-shot Proposed Bounding Boxes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187" y="3903639"/>
              <a:ext cx="1795556" cy="180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4618" y="3172300"/>
              <a:ext cx="1172744" cy="117564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3908" y="2860123"/>
              <a:ext cx="1795556" cy="18000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1187" y="1780004"/>
              <a:ext cx="1795556" cy="18000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155" y="2860124"/>
              <a:ext cx="1795556" cy="180000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2628627" y="2423481"/>
              <a:ext cx="817344" cy="5130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DDAD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28627" y="4543103"/>
              <a:ext cx="817344" cy="5130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Grounding Dino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  <p:cxnSp>
          <p:nvCxnSpPr>
            <p:cNvPr id="26" name="꺾인 연결선 25"/>
            <p:cNvCxnSpPr>
              <a:stCxn id="22" idx="3"/>
              <a:endCxn id="23" idx="1"/>
            </p:cNvCxnSpPr>
            <p:nvPr/>
          </p:nvCxnSpPr>
          <p:spPr>
            <a:xfrm flipV="1">
              <a:off x="2258711" y="2680005"/>
              <a:ext cx="369916" cy="108011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꺾인 연결선 32"/>
            <p:cNvCxnSpPr>
              <a:stCxn id="22" idx="3"/>
              <a:endCxn id="24" idx="1"/>
            </p:cNvCxnSpPr>
            <p:nvPr/>
          </p:nvCxnSpPr>
          <p:spPr>
            <a:xfrm>
              <a:off x="2258711" y="3760124"/>
              <a:ext cx="369916" cy="103950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23" idx="3"/>
              <a:endCxn id="20" idx="1"/>
            </p:cNvCxnSpPr>
            <p:nvPr/>
          </p:nvCxnSpPr>
          <p:spPr>
            <a:xfrm flipV="1">
              <a:off x="3445971" y="2680004"/>
              <a:ext cx="2452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24" idx="3"/>
              <a:endCxn id="9" idx="1"/>
            </p:cNvCxnSpPr>
            <p:nvPr/>
          </p:nvCxnSpPr>
          <p:spPr>
            <a:xfrm>
              <a:off x="3445971" y="4799627"/>
              <a:ext cx="245216" cy="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꺾인 연결선 43"/>
            <p:cNvCxnSpPr>
              <a:stCxn id="20" idx="3"/>
              <a:endCxn id="11" idx="1"/>
            </p:cNvCxnSpPr>
            <p:nvPr/>
          </p:nvCxnSpPr>
          <p:spPr>
            <a:xfrm>
              <a:off x="5486743" y="2680004"/>
              <a:ext cx="457875" cy="10801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>
              <a:stCxn id="9" idx="3"/>
              <a:endCxn id="11" idx="1"/>
            </p:cNvCxnSpPr>
            <p:nvPr/>
          </p:nvCxnSpPr>
          <p:spPr>
            <a:xfrm flipV="1">
              <a:off x="5486743" y="3760124"/>
              <a:ext cx="457875" cy="104351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886405" y="3531565"/>
              <a:ext cx="1401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Pixel-wise Score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30073" y="4347947"/>
              <a:ext cx="1401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Significant Box Selection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cxnSp>
          <p:nvCxnSpPr>
            <p:cNvPr id="52" name="직선 화살표 연결선 51"/>
            <p:cNvCxnSpPr>
              <a:stCxn id="11" idx="3"/>
              <a:endCxn id="13" idx="1"/>
            </p:cNvCxnSpPr>
            <p:nvPr/>
          </p:nvCxnSpPr>
          <p:spPr>
            <a:xfrm flipV="1">
              <a:off x="7117362" y="3760123"/>
              <a:ext cx="21654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7530769" y="4659529"/>
              <a:ext cx="1401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Output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1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실험 결과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14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altLang="ko-KR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Trial 3. Ensemble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87" y="1180447"/>
            <a:ext cx="852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GroundingDino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+ DDAD</a:t>
            </a:r>
            <a:endParaRPr lang="en-US" altLang="ko-KR" sz="1200" b="1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- Test </a:t>
            </a:r>
            <a:r>
              <a:rPr lang="ko-KR" altLang="en-US" sz="1200" dirty="0" err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데이터셋에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대한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Inference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결과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3527" t="4485" r="4762" b="4030"/>
          <a:stretch/>
        </p:blipFill>
        <p:spPr>
          <a:xfrm>
            <a:off x="7099468" y="1964647"/>
            <a:ext cx="1800000" cy="1800000"/>
          </a:xfrm>
          <a:prstGeom prst="rect">
            <a:avLst/>
          </a:prstGeom>
        </p:spPr>
      </p:pic>
      <p:pic>
        <p:nvPicPr>
          <p:cNvPr id="15" name="그림 1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3589" y="1961643"/>
            <a:ext cx="1800000" cy="1800000"/>
          </a:xfrm>
          <a:prstGeom prst="rect">
            <a:avLst/>
          </a:prstGeom>
        </p:spPr>
      </p:pic>
      <p:pic>
        <p:nvPicPr>
          <p:cNvPr id="16" name="그림 1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11012" y="1961643"/>
            <a:ext cx="1800000" cy="18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79533" y="5661048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GT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14070" y="5661048"/>
            <a:ext cx="119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Arial Narrow" panose="020B0606020202030204" pitchFamily="34" charset="0"/>
              </a:rPr>
              <a:t>GroundingDino</a:t>
            </a:r>
            <a:endParaRPr lang="en-US" altLang="ko-KR" sz="1200" dirty="0" smtClean="0">
              <a:latin typeface="Arial Narrow" panose="020B0606020202030204" pitchFamily="34" charset="0"/>
            </a:endParaRPr>
          </a:p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(Fine-tuned)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pic>
        <p:nvPicPr>
          <p:cNvPr id="11" name="그림 10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48267" y="1961643"/>
            <a:ext cx="1800000" cy="1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4010" t="4002" r="3751" b="3989"/>
          <a:stretch/>
        </p:blipFill>
        <p:spPr>
          <a:xfrm>
            <a:off x="7099468" y="3866949"/>
            <a:ext cx="1800000" cy="180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83589" y="3861048"/>
            <a:ext cx="1800000" cy="180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11012" y="3861048"/>
            <a:ext cx="180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48267" y="3859272"/>
            <a:ext cx="1800000" cy="180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52819" y="5650218"/>
            <a:ext cx="119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YOLOv7</a:t>
            </a:r>
          </a:p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(Fine-tuned)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85496" y="5666949"/>
            <a:ext cx="182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latin typeface="Arial Narrow" panose="020B0606020202030204" pitchFamily="34" charset="0"/>
              </a:rPr>
              <a:t>GroundingDino</a:t>
            </a:r>
            <a:r>
              <a:rPr lang="en-US" altLang="ko-KR" sz="1200" b="1" dirty="0" smtClean="0">
                <a:latin typeface="Arial Narrow" panose="020B0606020202030204" pitchFamily="34" charset="0"/>
              </a:rPr>
              <a:t> + DDAD</a:t>
            </a:r>
          </a:p>
          <a:p>
            <a:pPr algn="ctr"/>
            <a:r>
              <a:rPr lang="en-US" altLang="ko-KR" sz="1200" b="1" dirty="0" smtClean="0">
                <a:latin typeface="Arial Narrow" panose="020B0606020202030204" pitchFamily="34" charset="0"/>
              </a:rPr>
              <a:t>(Unsupervised Learned)</a:t>
            </a:r>
            <a:endParaRPr lang="ko-KR" altLang="en-US" sz="1200" b="1" dirty="0">
              <a:latin typeface="Arial Narrow" panose="020B0606020202030204" pitchFamily="34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825208" y="1730225"/>
            <a:ext cx="0" cy="43924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679847" y="4077072"/>
            <a:ext cx="852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US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법인 창고 데이터셋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Train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및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Inference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진행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 수집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및 가공 필요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기존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OD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 대비 정량적 성능 비교 진행</a:t>
            </a:r>
            <a:endParaRPr lang="ko-KR" altLang="en-US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496" y="3727784"/>
            <a:ext cx="4176464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ko-KR" altLang="en-US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현업 데이터에 모델 적용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4.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향후 계획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ko-KR" altLang="en-US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 고도화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9847" y="1214008"/>
            <a:ext cx="85216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Label Proposing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개선</a:t>
            </a:r>
            <a: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정밀한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Label Candidate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은 성능 향상에 기여</a:t>
            </a:r>
            <a: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SAM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비롯한 다양한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Prompt-based Model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비교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DDAD Anomaly Map Calculation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개선</a:t>
            </a:r>
            <a: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기존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Anomaly Map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은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약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0.182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낮은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IOU Score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Significant Label Selection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과정에서 성능 하락 우려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원본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Image, Reconstruction Image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간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Comparison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알고리즘 개선으로 성능 향상 도모</a:t>
            </a:r>
            <a:endParaRPr lang="ko-KR" altLang="en-US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02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692187" y="4043511"/>
            <a:ext cx="8521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Prompt-based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 도입으로 인한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Label Proposal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자동화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모델의 우수한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일반화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능력을 기반으로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Zero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Shot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Inference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결과물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활용</a:t>
            </a:r>
            <a: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Unsupervised Learning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 도입으로 인한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Proposal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선별 자동화</a:t>
            </a:r>
            <a:endParaRPr lang="en-US" altLang="ko-KR" sz="1200" b="1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fontAlgn="ctr">
              <a:lnSpc>
                <a:spcPct val="150000"/>
              </a:lnSpc>
            </a:pP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Proposed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Candidate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중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Significant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Label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선별 </a:t>
            </a: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496" y="3727784"/>
            <a:ext cx="3833147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ko-KR" altLang="en-US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목표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4" y="107395"/>
            <a:ext cx="3287291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과제 개요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ko-KR" altLang="en-US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배경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87" y="1180447"/>
            <a:ext cx="85216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Edge Device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제한된 컴퓨팅 자원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제한된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연산 성능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한정된 메모리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낮은 일반화 성능 →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대규모 학습용 데이터셋의 필요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Human-supported Data Labeling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취약성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인적 오류에 따른 데이터 품질 저하</a:t>
            </a: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-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리소스와 시간적 측면에서 상당한 비용</a:t>
            </a:r>
            <a:endParaRPr lang="ko-KR" altLang="en-US" sz="120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9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과제 개요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ko-KR" altLang="en-US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자동화 파이프라인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8451" y="2315438"/>
            <a:ext cx="8969097" cy="3975055"/>
            <a:chOff x="416496" y="1844824"/>
            <a:chExt cx="8969097" cy="397505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650533" y="1844824"/>
              <a:ext cx="1675682" cy="31297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416496" y="1844824"/>
              <a:ext cx="6696744" cy="10479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2333069" y="3429000"/>
              <a:ext cx="4852179" cy="2113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715789" y="2077918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Diffusion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Model</a:t>
              </a:r>
              <a:br>
                <a:rPr lang="en-US" altLang="ko-KR" sz="12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</a:br>
              <a:r>
                <a:rPr lang="en-US" altLang="ko-KR" sz="12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(DDAD)</a:t>
              </a:r>
              <a:endParaRPr lang="ko-KR" altLang="en-US" sz="12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811373" y="2077918"/>
              <a:ext cx="1074756" cy="664394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Pixel-wise Anomaly Score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41" name="직선 화살표 연결선 40"/>
            <p:cNvCxnSpPr>
              <a:endCxn id="40" idx="1"/>
            </p:cNvCxnSpPr>
            <p:nvPr/>
          </p:nvCxnSpPr>
          <p:spPr>
            <a:xfrm>
              <a:off x="4790545" y="2410116"/>
              <a:ext cx="1020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40" idx="3"/>
              <a:endCxn id="43" idx="1"/>
            </p:cNvCxnSpPr>
            <p:nvPr/>
          </p:nvCxnSpPr>
          <p:spPr>
            <a:xfrm>
              <a:off x="6886129" y="2410116"/>
              <a:ext cx="10437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7929883" y="2077918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Post-process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811373" y="4150182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Prompt-based Model</a:t>
              </a:r>
              <a:endParaRPr lang="ko-KR" altLang="en-US" sz="12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929883" y="4151220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Label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13303" y="2077918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Train Data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(Normal)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031441" y="2892765"/>
              <a:ext cx="1419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Label Proposal</a:t>
              </a:r>
              <a:r>
                <a:rPr lang="ko-KR" altLang="en-US" sz="120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을</a:t>
              </a:r>
              <a:r>
                <a:rPr lang="ko-KR" altLang="en-US" sz="120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Anomaly Map</a:t>
              </a:r>
              <a:r>
                <a:rPr lang="ko-KR" altLang="en-US" sz="120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에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 </a:t>
              </a:r>
              <a:r>
                <a:rPr lang="ko-KR" altLang="en-US" sz="120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매칭</a:t>
              </a:r>
              <a:endPara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384503" y="2875112"/>
              <a:ext cx="10010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Proposal </a:t>
              </a:r>
              <a:r>
                <a:rPr lang="ko-KR" altLang="en-US" sz="120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별 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Avg. 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Anomaly Score </a:t>
              </a:r>
              <a:r>
                <a:rPr lang="ko-KR" altLang="en-US" sz="120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계산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, Threshold-cut</a:t>
              </a:r>
              <a:endPara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929760" y="4760170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Prompts</a:t>
              </a:r>
              <a:endParaRPr lang="ko-KR" altLang="en-US" sz="120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50" name="꺾인 연결선 49"/>
            <p:cNvCxnSpPr>
              <a:stCxn id="49" idx="0"/>
            </p:cNvCxnSpPr>
            <p:nvPr/>
          </p:nvCxnSpPr>
          <p:spPr>
            <a:xfrm rot="5400000" flipH="1" flipV="1">
              <a:off x="4547333" y="3496130"/>
              <a:ext cx="183844" cy="23442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44" idx="0"/>
              <a:endCxn id="40" idx="2"/>
            </p:cNvCxnSpPr>
            <p:nvPr/>
          </p:nvCxnSpPr>
          <p:spPr>
            <a:xfrm flipV="1">
              <a:off x="6348751" y="2742313"/>
              <a:ext cx="0" cy="1407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43" idx="2"/>
              <a:endCxn id="45" idx="0"/>
            </p:cNvCxnSpPr>
            <p:nvPr/>
          </p:nvCxnSpPr>
          <p:spPr>
            <a:xfrm>
              <a:off x="8467261" y="2742313"/>
              <a:ext cx="0" cy="1408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2929760" y="3519430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Inference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Data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(Abnormal)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67020" y="2875112"/>
              <a:ext cx="17956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Arial Narrow" panose="020B0606020202030204" pitchFamily="34" charset="0"/>
                </a:rPr>
                <a:t>Unsupervised </a:t>
              </a:r>
              <a:r>
                <a:rPr lang="en-US" altLang="ko-KR" sz="1200" b="1" dirty="0" smtClean="0">
                  <a:latin typeface="Arial Narrow" panose="020B0606020202030204" pitchFamily="34" charset="0"/>
                </a:rPr>
                <a:t>Anomaly Score Calculation</a:t>
              </a:r>
              <a:endParaRPr lang="ko-KR" altLang="en-US" sz="1200" b="1" dirty="0">
                <a:latin typeface="Arial Narrow" panose="020B0606020202030204" pitchFamily="34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121968" y="2077918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Pre-process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89617" y="3519430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Pre-process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58" name="직선 화살표 연결선 57"/>
            <p:cNvCxnSpPr>
              <a:stCxn id="54" idx="3"/>
              <a:endCxn id="57" idx="1"/>
            </p:cNvCxnSpPr>
            <p:nvPr/>
          </p:nvCxnSpPr>
          <p:spPr>
            <a:xfrm>
              <a:off x="4004515" y="3851627"/>
              <a:ext cx="4851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꺾인 연결선 58"/>
            <p:cNvCxnSpPr>
              <a:stCxn id="57" idx="2"/>
            </p:cNvCxnSpPr>
            <p:nvPr/>
          </p:nvCxnSpPr>
          <p:spPr>
            <a:xfrm rot="16200000" flipH="1">
              <a:off x="5327592" y="3883227"/>
              <a:ext cx="183185" cy="78437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7" idx="0"/>
            </p:cNvCxnSpPr>
            <p:nvPr/>
          </p:nvCxnSpPr>
          <p:spPr>
            <a:xfrm flipV="1">
              <a:off x="5026995" y="2410116"/>
              <a:ext cx="0" cy="1109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3"/>
              <a:endCxn id="56" idx="1"/>
            </p:cNvCxnSpPr>
            <p:nvPr/>
          </p:nvCxnSpPr>
          <p:spPr>
            <a:xfrm>
              <a:off x="1688059" y="2410116"/>
              <a:ext cx="4339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56" idx="3"/>
              <a:endCxn id="39" idx="1"/>
            </p:cNvCxnSpPr>
            <p:nvPr/>
          </p:nvCxnSpPr>
          <p:spPr>
            <a:xfrm>
              <a:off x="3196724" y="2410116"/>
              <a:ext cx="5190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568659" y="5542880"/>
              <a:ext cx="2379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Arial Narrow" panose="020B0606020202030204" pitchFamily="34" charset="0"/>
                </a:rPr>
                <a:t>Zero-shot Label Proposing</a:t>
              </a:r>
              <a:endParaRPr lang="ko-KR" altLang="en-US" sz="1200" b="1" dirty="0">
                <a:latin typeface="Arial Narrow" panose="020B060602020203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69413" y="4976517"/>
              <a:ext cx="17956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Arial Narrow" panose="020B0606020202030204" pitchFamily="34" charset="0"/>
                </a:rPr>
                <a:t>Significant Label Selection</a:t>
              </a:r>
              <a:endParaRPr lang="ko-KR" altLang="en-US" sz="1200" b="1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692187" y="1180447"/>
            <a:ext cx="852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Label Proposing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Anomaly Score Calculation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Significant Label Selection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: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Label Proposing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Zero-shot Inference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로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Anomaly Score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Unsupervised Learning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을 통해 계산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: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Proposed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된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Candidate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중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Anomaly Score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근거하여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Significant Label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선별</a:t>
            </a:r>
            <a:endParaRPr lang="ko-KR" altLang="en-US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94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79847" y="3156208"/>
            <a:ext cx="8521625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개요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토마토 잎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Defection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737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장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※ Defection Size</a:t>
            </a:r>
            <a:r>
              <a:rPr lang="ko-KR" altLang="en-US" sz="9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는 이미지의 </a:t>
            </a:r>
            <a:r>
              <a:rPr lang="en-US" altLang="ko-KR" sz="9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Size</a:t>
            </a:r>
            <a:r>
              <a:rPr lang="ko-KR" altLang="en-US" sz="9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를 </a:t>
            </a:r>
            <a:r>
              <a:rPr lang="en-US" altLang="ko-KR" sz="9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</a:t>
            </a:r>
            <a:r>
              <a:rPr lang="ko-KR" altLang="en-US" sz="9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로 보았을 때 정규화 한 값임</a:t>
            </a:r>
            <a:endParaRPr lang="en-US" altLang="ko-KR" sz="1200" b="1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 특징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Train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데이터의 수가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645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개로 적음 → 대규모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Label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수집이 어려운 현업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Task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Transfer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용이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- Defection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면적이 작은 편임 →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Defection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탐지가 어려우므로 모델별 성능 대조 용이  </a:t>
            </a:r>
            <a:endParaRPr lang="ko-KR" altLang="en-US" sz="120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496" y="864720"/>
            <a:ext cx="3833147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ko-KR" altLang="en-US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400" b="1" dirty="0" err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데이터셋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검증 방법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6397" y="6597352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  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1340768"/>
            <a:ext cx="180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522" y="1335467"/>
            <a:ext cx="1800000" cy="18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067" y="1335467"/>
            <a:ext cx="1800000" cy="180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612" y="1336271"/>
            <a:ext cx="1800000" cy="1800000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221819"/>
              </p:ext>
            </p:extLst>
          </p:nvPr>
        </p:nvGraphicFramePr>
        <p:xfrm>
          <a:off x="920552" y="3771880"/>
          <a:ext cx="712879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9895"/>
                <a:gridCol w="1301779"/>
                <a:gridCol w="1301779"/>
                <a:gridCol w="1301779"/>
                <a:gridCol w="1301779"/>
                <a:gridCol w="1301779"/>
              </a:tblGrid>
              <a:tr h="15106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# Image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#  Normal</a:t>
                      </a:r>
                      <a:endParaRPr lang="ko-KR" altLang="en-US" sz="120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# Defection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Avg.</a:t>
                      </a:r>
                      <a:r>
                        <a:rPr lang="ko-KR" altLang="en-US" sz="120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Defection area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Avg. # Defection 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51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Train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645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180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465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0.014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3.04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Valid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61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21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40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0.014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2.90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Test</a:t>
                      </a:r>
                      <a:endParaRPr lang="ko-KR" altLang="en-US" sz="120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31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24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0.015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3.61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04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92187" y="1180447"/>
            <a:ext cx="8521625" cy="338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Prompt-based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</a:t>
            </a:r>
            <a:endParaRPr lang="ko-KR" altLang="en-US" sz="120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6496" y="864720"/>
            <a:ext cx="3833147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ko-KR" altLang="en-US" sz="14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검증 방법론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검증 방법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6397" y="6597352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248269"/>
              </p:ext>
            </p:extLst>
          </p:nvPr>
        </p:nvGraphicFramePr>
        <p:xfrm>
          <a:off x="916667" y="1628800"/>
          <a:ext cx="66039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1333"/>
                <a:gridCol w="2201333"/>
                <a:gridCol w="2201333"/>
              </a:tblGrid>
              <a:tr h="208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모델명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Prompt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Output</a:t>
                      </a:r>
                      <a:endParaRPr lang="ko-KR" altLang="en-US" sz="120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08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GroundingDino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Text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Bounding Box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Segment</a:t>
                      </a:r>
                      <a:r>
                        <a:rPr lang="en-US" altLang="ko-KR" sz="1200" baseline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Anything</a:t>
                      </a:r>
                      <a:endParaRPr lang="ko-KR" altLang="en-US" sz="120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Point, Bounding </a:t>
                      </a:r>
                      <a:r>
                        <a:rPr lang="en-US" altLang="ko-KR" sz="1200" baseline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Box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Segmentation Mask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070478"/>
              </p:ext>
            </p:extLst>
          </p:nvPr>
        </p:nvGraphicFramePr>
        <p:xfrm>
          <a:off x="916668" y="4200311"/>
          <a:ext cx="660399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1333"/>
                <a:gridCol w="2201333"/>
                <a:gridCol w="2201333"/>
              </a:tblGrid>
              <a:tr h="208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모델명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훈련 데이터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Output</a:t>
                      </a:r>
                      <a:endParaRPr lang="ko-KR" altLang="en-US" sz="120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08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DDAD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정상 </a:t>
                      </a:r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Image (w/o Label)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Segmentation</a:t>
                      </a:r>
                      <a:r>
                        <a:rPr lang="en-US" altLang="ko-KR" sz="1200" baseline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Mask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92186" y="2420888"/>
            <a:ext cx="8521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- Zero Shot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추론 및 일반화 성능 확인</a:t>
            </a: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: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별도의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Fine-tune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또는 학습 없이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Prompt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만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입력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Threshold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조정하며 결과물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확인 </a:t>
            </a: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- Fine-tune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진행 후 기존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Non Prompt-based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대비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mAP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지표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비교</a:t>
            </a: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: 20 epoch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만큼 학습 진행하고 그중 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Validation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성능이 가장 좋은 것을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택하여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검증</a:t>
            </a:r>
            <a:endParaRPr lang="ko-KR" altLang="en-US" sz="120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92186" y="3738903"/>
            <a:ext cx="8521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. Unsupervised Anomaly Detection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</a:t>
            </a:r>
            <a:endParaRPr lang="ko-KR" altLang="en-US" sz="120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2186" y="4748951"/>
            <a:ext cx="852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-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Label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없는 정상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Image 180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장만을 사용하여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Unsupervised Learning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: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원본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Image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와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Reconstruction Image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Comparison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통해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Anomaly Map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계산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- Anomaly Map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과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GT Mask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간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IOU, DICE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지표 관찰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endParaRPr lang="ko-KR" altLang="en-US" sz="120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49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실험 결과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5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altLang="ko-KR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Zero-Shot Inference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87" y="1180447"/>
            <a:ext cx="8521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1. Segment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Anything (Point, Box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프롬프트 사용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20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629080"/>
            <a:ext cx="2520000" cy="25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97" y="1629080"/>
            <a:ext cx="2520000" cy="25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50" y="1629080"/>
            <a:ext cx="2520000" cy="25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0293" y="422251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Point Prompt</a:t>
            </a:r>
            <a:endParaRPr lang="ko-KR" altLang="en-US" sz="1200"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440" y="4228381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Box Prompt</a:t>
            </a:r>
            <a:endParaRPr lang="ko-KR" altLang="en-US" sz="1200"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8146" y="422251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Auto Mask Generator</a:t>
            </a:r>
            <a:endParaRPr lang="ko-KR" altLang="en-US" sz="1200">
              <a:latin typeface="Arial Narrow" panose="020B0606020202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92186" y="4653136"/>
            <a:ext cx="8521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-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우수한 일반화 능력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높은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Zero-shot Inference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성능</a:t>
            </a:r>
            <a:endParaRPr lang="en-US" altLang="ko-KR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다만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낮은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Proposal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다양성 및 정밀한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Prompt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요구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: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Labeling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자동화 활용하기에 부적격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93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실험 결과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6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/ 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altLang="ko-KR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Zero-Shot Inference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87" y="1180447"/>
            <a:ext cx="8521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2. Grounding Dino (Text </a:t>
            </a:r>
            <a:r>
              <a:rPr lang="ko-KR" altLang="en-US" sz="1200" b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프롬프트 사용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20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9254" y="422250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latin typeface="Arial Narrow" panose="020B0606020202030204" pitchFamily="34" charset="0"/>
              </a:rPr>
              <a:t>“spot that is damaged, defected, </a:t>
            </a:r>
            <a:r>
              <a:rPr lang="en-US" altLang="ko-KR" sz="1200" i="1" dirty="0" err="1">
                <a:latin typeface="Arial Narrow" panose="020B0606020202030204" pitchFamily="34" charset="0"/>
              </a:rPr>
              <a:t>discoloured</a:t>
            </a:r>
            <a:r>
              <a:rPr lang="en-US" altLang="ko-KR" sz="1200" i="1" dirty="0" smtClean="0">
                <a:latin typeface="Arial Narrow" panose="020B0606020202030204" pitchFamily="34" charset="0"/>
              </a:rPr>
              <a:t>.”</a:t>
            </a:r>
          </a:p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(@ Threshold: 0.35)</a:t>
            </a:r>
            <a:endParaRPr lang="en-US" altLang="ko-KR" sz="1200" dirty="0"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0239" y="4222509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 smtClean="0">
                <a:latin typeface="Arial Narrow" panose="020B0606020202030204" pitchFamily="34" charset="0"/>
              </a:rPr>
              <a:t>“A leaf</a:t>
            </a:r>
            <a:r>
              <a:rPr lang="en-US" altLang="ko-KR" sz="1200" i="1" dirty="0" smtClean="0">
                <a:latin typeface="Arial Narrow" panose="020B0606020202030204" pitchFamily="34" charset="0"/>
              </a:rPr>
              <a:t>”</a:t>
            </a:r>
          </a:p>
          <a:p>
            <a:pPr algn="ctr"/>
            <a:r>
              <a:rPr lang="en-US" altLang="ko-KR" sz="1200" i="1" dirty="0" smtClean="0">
                <a:latin typeface="Arial Narrow" panose="020B0606020202030204" pitchFamily="34" charset="0"/>
              </a:rPr>
              <a:t>(@ Threshold: 0.35)</a:t>
            </a:r>
            <a:endParaRPr lang="ko-KR" altLang="en-US" sz="1200" i="1" dirty="0"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9908" y="4222509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latin typeface="Arial Narrow" panose="020B0606020202030204" pitchFamily="34" charset="0"/>
              </a:rPr>
              <a:t>“spot that is damaged, defected, </a:t>
            </a:r>
            <a:r>
              <a:rPr lang="en-US" altLang="ko-KR" sz="1200" i="1" dirty="0" err="1">
                <a:latin typeface="Arial Narrow" panose="020B0606020202030204" pitchFamily="34" charset="0"/>
              </a:rPr>
              <a:t>discoloured</a:t>
            </a:r>
            <a:r>
              <a:rPr lang="en-US" altLang="ko-KR" sz="1200" i="1" dirty="0">
                <a:latin typeface="Arial Narrow" panose="020B0606020202030204" pitchFamily="34" charset="0"/>
              </a:rPr>
              <a:t>.”</a:t>
            </a:r>
          </a:p>
          <a:p>
            <a:pPr algn="ctr"/>
            <a:r>
              <a:rPr lang="en-US" altLang="ko-KR" sz="1200" dirty="0">
                <a:latin typeface="Arial Narrow" panose="020B0606020202030204" pitchFamily="34" charset="0"/>
              </a:rPr>
              <a:t>(@ Threshold: </a:t>
            </a:r>
            <a:r>
              <a:rPr lang="en-US" altLang="ko-KR" sz="1200" dirty="0" smtClean="0">
                <a:latin typeface="Arial Narrow" panose="020B0606020202030204" pitchFamily="34" charset="0"/>
              </a:rPr>
              <a:t>0.01)</a:t>
            </a:r>
            <a:endParaRPr lang="en-US" altLang="ko-KR" sz="1200" dirty="0">
              <a:latin typeface="Arial Narrow" panose="020B0606020202030204" pitchFamily="34" charset="0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58" y="1584617"/>
            <a:ext cx="2700000" cy="2700000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4" y="1584519"/>
            <a:ext cx="2700000" cy="2700000"/>
          </a:xfrm>
          <a:prstGeom prst="rect">
            <a:avLst/>
          </a:prstGeom>
        </p:spPr>
      </p:pic>
      <p:pic>
        <p:nvPicPr>
          <p:cNvPr id="15" name="그림 1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96012" y="1584519"/>
            <a:ext cx="2700000" cy="27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92187" y="4931876"/>
            <a:ext cx="8521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- General Object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 대한 우수한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Zero-shot Inference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성능</a:t>
            </a:r>
            <a:endParaRPr lang="en-US" altLang="ko-KR" sz="1200" dirty="0" smtClean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Defection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탐지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Task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적용 시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Default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Threshold 0.35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에서 높은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Precision,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낮은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Recall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: Recall </a:t>
            </a:r>
            <a:r>
              <a:rPr lang="ko-KR" altLang="en-US" sz="120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제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고 위해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Threshold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하향 조정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(0.01)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→  대부분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Defection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탐지 가능하나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미약한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Precision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: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모델이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Propose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하는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Bounding Box </a:t>
            </a:r>
            <a:r>
              <a:rPr lang="ko-KR" altLang="en-US" sz="120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중 선별 작업 추가 필요</a:t>
            </a:r>
            <a:endParaRPr lang="ko-KR" altLang="en-US" sz="120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57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실험 결과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7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altLang="ko-KR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Trial 1. Fine-tune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87" y="1180447"/>
            <a:ext cx="8521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GroundingDino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(Text </a:t>
            </a:r>
            <a:r>
              <a:rPr lang="ko-KR" altLang="en-US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프롬프트 사용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27971"/>
              </p:ext>
            </p:extLst>
          </p:nvPr>
        </p:nvGraphicFramePr>
        <p:xfrm>
          <a:off x="884528" y="4512630"/>
          <a:ext cx="578413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3610"/>
                <a:gridCol w="1224136"/>
                <a:gridCol w="864096"/>
                <a:gridCol w="864096"/>
                <a:gridCol w="864096"/>
                <a:gridCol w="864096"/>
              </a:tblGrid>
              <a:tr h="255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모델명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mAP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mAP_s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mAP_m</a:t>
                      </a:r>
                      <a:endParaRPr lang="ko-KR" altLang="en-US" sz="1200" smtClean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mAP_l</a:t>
                      </a:r>
                      <a:endParaRPr lang="ko-KR" altLang="en-US" sz="1200" smtClean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0829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Non Prompt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Based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YOLOv7 tiny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0.183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0.151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0.324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0.009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8296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DETR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0.330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0.230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0.562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0.699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8296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DINO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0.447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0.368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0.653</a:t>
                      </a:r>
                      <a:endParaRPr lang="ko-KR" altLang="en-US" sz="120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0.762</a:t>
                      </a:r>
                      <a:endParaRPr lang="ko-KR" altLang="en-US" sz="1200" b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829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Prompt Based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GroundingDino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0.476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0.376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0.654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0.777</a:t>
                      </a:r>
                      <a:endParaRPr lang="ko-KR" altLang="en-US" sz="1200" b="1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84528" y="1819509"/>
            <a:ext cx="1980000" cy="198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11434" y="1819509"/>
            <a:ext cx="1980000" cy="19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014" y="1819509"/>
            <a:ext cx="1980000" cy="1980000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54594" y="1819509"/>
            <a:ext cx="1980000" cy="1980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70472" y="3866403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GT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05986" y="3866402"/>
            <a:ext cx="1190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Arial Narrow" panose="020B0606020202030204" pitchFamily="34" charset="0"/>
              </a:rPr>
              <a:t>GroundingDino</a:t>
            </a:r>
            <a:endParaRPr lang="ko-KR" altLang="en-US" sz="1200">
              <a:latin typeface="Arial Narrow" panose="020B0606020202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8553" y="386640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DINO</a:t>
            </a:r>
            <a:endParaRPr lang="ko-KR" altLang="en-US" sz="1200">
              <a:latin typeface="Arial Narrow" panose="020B0606020202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40538" y="3866401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YOLOv7</a:t>
            </a:r>
            <a:endParaRPr lang="ko-KR" altLang="en-US" sz="120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6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직선 연결선 155"/>
          <p:cNvCxnSpPr/>
          <p:nvPr/>
        </p:nvCxnSpPr>
        <p:spPr>
          <a:xfrm>
            <a:off x="920552" y="5445224"/>
            <a:ext cx="8293260" cy="3207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5558301" y="3975905"/>
            <a:ext cx="360040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직사각형 140"/>
          <p:cNvSpPr/>
          <p:nvPr/>
        </p:nvSpPr>
        <p:spPr>
          <a:xfrm>
            <a:off x="5558301" y="3637703"/>
            <a:ext cx="360040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9525" y="107395"/>
            <a:ext cx="1256956" cy="3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1" tIns="45693" rIns="91381" bIns="45693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3</a:t>
            </a:r>
            <a:r>
              <a:rPr lang="en-US" altLang="ko-KR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b="1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실험 결과</a:t>
            </a:r>
            <a:endParaRPr lang="ko-KR" altLang="en-US" b="1" dirty="0">
              <a:latin typeface="Arial Narrow" panose="020B0606020202030204" pitchFamily="34" charset="0"/>
              <a:ea typeface="LG스마트체 Regular" panose="020B0600000101010101" pitchFamily="50" charset="-127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6397" y="6597352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8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/ </a:t>
            </a:r>
            <a:r>
              <a:rPr lang="en-US" altLang="ko-KR" sz="10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15</a:t>
            </a:r>
            <a:endParaRPr lang="ko-KR" altLang="en-US" sz="100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96" y="864720"/>
            <a:ext cx="3833147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altLang="ko-KR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Trial 2. Unsupervised </a:t>
            </a:r>
            <a:r>
              <a:rPr lang="en-US" altLang="ko-KR" sz="1400" b="1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Anomaly Detection</a:t>
            </a:r>
            <a:endParaRPr lang="en-US" altLang="ko-KR" sz="14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2187" y="1180447"/>
            <a:ext cx="8521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DDAD (</a:t>
            </a:r>
            <a:r>
              <a:rPr lang="en-US" altLang="ko-KR" sz="1200" b="1" dirty="0" err="1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Denoising</a:t>
            </a: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Diffusion Anomaly </a:t>
            </a:r>
            <a:r>
              <a:rPr lang="en-US" altLang="ko-KR" sz="1200" b="1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Detection)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Denoising</a:t>
            </a:r>
            <a:r>
              <a:rPr lang="en-US" altLang="ko-KR" sz="120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Diffusion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모델을 사용하여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Reconstruction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을 수행한 후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원본 이미지와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Comparison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을 통해 </a:t>
            </a:r>
            <a:r>
              <a:rPr lang="en-US" altLang="ko-KR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Anomaly Map </a:t>
            </a:r>
            <a:r>
              <a:rPr lang="ko-KR" altLang="en-US" sz="1200" dirty="0" smtClean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계산</a:t>
            </a:r>
            <a:endParaRPr lang="ko-KR" altLang="en-US" sz="1200" dirty="0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208" y="1844824"/>
            <a:ext cx="1800000" cy="1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00" y="3284984"/>
            <a:ext cx="1080120" cy="10801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08" y="4005064"/>
            <a:ext cx="1800000" cy="18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280" y="3040069"/>
            <a:ext cx="1800000" cy="18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565696" y="3489899"/>
            <a:ext cx="1296144" cy="9003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Feature-Wise </a:t>
            </a:r>
            <a:r>
              <a:rPr lang="en-US" altLang="ko-KR" sz="1200" dirty="0">
                <a:latin typeface="Arial Narrow" panose="020B0606020202030204" pitchFamily="34" charset="0"/>
              </a:rPr>
              <a:t>C</a:t>
            </a:r>
            <a:r>
              <a:rPr lang="en-US" altLang="ko-KR" sz="1200" dirty="0" smtClean="0">
                <a:latin typeface="Arial Narrow" panose="020B0606020202030204" pitchFamily="34" charset="0"/>
              </a:rPr>
              <a:t>omparison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345204" y="2488300"/>
            <a:ext cx="1094911" cy="513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Diffusion Process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45204" y="4648540"/>
            <a:ext cx="1094911" cy="513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Reconstruction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cxnSp>
        <p:nvCxnSpPr>
          <p:cNvPr id="101" name="직선 화살표 연결선 100"/>
          <p:cNvCxnSpPr>
            <a:stCxn id="2" idx="1"/>
            <a:endCxn id="46" idx="3"/>
          </p:cNvCxnSpPr>
          <p:nvPr/>
        </p:nvCxnSpPr>
        <p:spPr>
          <a:xfrm flipH="1">
            <a:off x="2440115" y="2744824"/>
            <a:ext cx="659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47" idx="3"/>
            <a:endCxn id="4" idx="1"/>
          </p:cNvCxnSpPr>
          <p:nvPr/>
        </p:nvCxnSpPr>
        <p:spPr>
          <a:xfrm>
            <a:off x="2440115" y="4905064"/>
            <a:ext cx="659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46" idx="2"/>
            <a:endCxn id="3" idx="0"/>
          </p:cNvCxnSpPr>
          <p:nvPr/>
        </p:nvCxnSpPr>
        <p:spPr>
          <a:xfrm>
            <a:off x="1892660" y="3001347"/>
            <a:ext cx="0" cy="283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3" idx="2"/>
            <a:endCxn id="47" idx="0"/>
          </p:cNvCxnSpPr>
          <p:nvPr/>
        </p:nvCxnSpPr>
        <p:spPr>
          <a:xfrm>
            <a:off x="1892660" y="4365104"/>
            <a:ext cx="0" cy="28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7" idx="3"/>
            <a:endCxn id="5" idx="1"/>
          </p:cNvCxnSpPr>
          <p:nvPr/>
        </p:nvCxnSpPr>
        <p:spPr>
          <a:xfrm>
            <a:off x="6861840" y="3940069"/>
            <a:ext cx="611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꺾인 연결선 134"/>
          <p:cNvCxnSpPr>
            <a:stCxn id="4" idx="3"/>
            <a:endCxn id="140" idx="1"/>
          </p:cNvCxnSpPr>
          <p:nvPr/>
        </p:nvCxnSpPr>
        <p:spPr>
          <a:xfrm flipV="1">
            <a:off x="4899208" y="4119921"/>
            <a:ext cx="659093" cy="7851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2" idx="3"/>
            <a:endCxn id="141" idx="1"/>
          </p:cNvCxnSpPr>
          <p:nvPr/>
        </p:nvCxnSpPr>
        <p:spPr>
          <a:xfrm>
            <a:off x="4899208" y="2744824"/>
            <a:ext cx="659093" cy="1036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289417" y="3635168"/>
            <a:ext cx="141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Original Image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289417" y="5803682"/>
            <a:ext cx="141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Reconstructed Image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7663489" y="4840069"/>
            <a:ext cx="141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Anomaly Map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996705" y="5478231"/>
            <a:ext cx="1746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Diffusion </a:t>
            </a:r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 훈련 시</a:t>
            </a:r>
            <a:endParaRPr lang="en-US" altLang="ko-KR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정상 데이터만 사용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611323" y="5482148"/>
            <a:ext cx="205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Reconstruction </a:t>
            </a:r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시 </a:t>
            </a:r>
            <a:endParaRPr lang="en-US" altLang="ko-KR" sz="1200" dirty="0" smtClean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정상 데이터에 </a:t>
            </a:r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biased </a:t>
            </a:r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된</a:t>
            </a:r>
            <a:endParaRPr lang="en-US" altLang="ko-KR" sz="1200" dirty="0" smtClean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결과물 생성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18837</TotalTime>
  <Words>1013</Words>
  <Application>Microsoft Office PowerPoint</Application>
  <PresentationFormat>A4 용지(210x297mm)</PresentationFormat>
  <Paragraphs>275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LG스마트체 Regular</vt:lpstr>
      <vt:lpstr>맑은 고딕</vt:lpstr>
      <vt:lpstr>Arial</vt:lpstr>
      <vt:lpstr>Arial Narrow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강현모/인턴사원/제조/개발DX기술팀(hyeonmo.kang@lge.com)</cp:lastModifiedBy>
  <cp:revision>291</cp:revision>
  <cp:lastPrinted>2015-12-22T07:44:56Z</cp:lastPrinted>
  <dcterms:created xsi:type="dcterms:W3CDTF">2014-11-28T06:05:13Z</dcterms:created>
  <dcterms:modified xsi:type="dcterms:W3CDTF">2024-07-22T04:34:48Z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59f345-fd0b-4b4e-aba2-7c7a20c52995_Enabled">
    <vt:lpwstr>true</vt:lpwstr>
  </property>
  <property fmtid="{D5CDD505-2E9C-101B-9397-08002B2CF9AE}" pid="3" name="MSIP_Label_dd59f345-fd0b-4b4e-aba2-7c7a20c52995_SetDate">
    <vt:lpwstr>2023-12-18T05:59:38Z</vt:lpwstr>
  </property>
  <property fmtid="{D5CDD505-2E9C-101B-9397-08002B2CF9AE}" pid="4" name="MSIP_Label_dd59f345-fd0b-4b4e-aba2-7c7a20c52995_Method">
    <vt:lpwstr>Privileged</vt:lpwstr>
  </property>
  <property fmtid="{D5CDD505-2E9C-101B-9397-08002B2CF9AE}" pid="5" name="MSIP_Label_dd59f345-fd0b-4b4e-aba2-7c7a20c52995_Name">
    <vt:lpwstr>General</vt:lpwstr>
  </property>
  <property fmtid="{D5CDD505-2E9C-101B-9397-08002B2CF9AE}" pid="6" name="MSIP_Label_dd59f345-fd0b-4b4e-aba2-7c7a20c52995_SiteId">
    <vt:lpwstr>5069cde4-642a-45c0-8094-d0c2dec10be3</vt:lpwstr>
  </property>
  <property fmtid="{D5CDD505-2E9C-101B-9397-08002B2CF9AE}" pid="7" name="MSIP_Label_dd59f345-fd0b-4b4e-aba2-7c7a20c52995_ActionId">
    <vt:lpwstr>8419493f-54ae-4b6b-b194-fec83a310bd7</vt:lpwstr>
  </property>
  <property fmtid="{D5CDD505-2E9C-101B-9397-08002B2CF9AE}" pid="8" name="MSIP_Label_dd59f345-fd0b-4b4e-aba2-7c7a20c52995_ContentBits">
    <vt:lpwstr>0</vt:lpwstr>
  </property>
</Properties>
</file>